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1"/>
  </p:sldMasterIdLst>
  <p:notesMasterIdLst>
    <p:notesMasterId r:id="rId10"/>
  </p:notesMasterIdLst>
  <p:handoutMasterIdLst>
    <p:handoutMasterId r:id="rId11"/>
  </p:handoutMasterIdLst>
  <p:sldIdLst>
    <p:sldId id="256" r:id="rId2"/>
    <p:sldId id="262" r:id="rId3"/>
    <p:sldId id="258" r:id="rId4"/>
    <p:sldId id="259" r:id="rId5"/>
    <p:sldId id="263" r:id="rId6"/>
    <p:sldId id="264" r:id="rId7"/>
    <p:sldId id="265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8" autoAdjust="0"/>
  </p:normalViewPr>
  <p:slideViewPr>
    <p:cSldViewPr snapToGrid="0">
      <p:cViewPr varScale="1">
        <p:scale>
          <a:sx n="114" d="100"/>
          <a:sy n="114" d="100"/>
        </p:scale>
        <p:origin x="46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No concurrency side effects for either method	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Serialization requires locking of resources. Although there are no concurrency side effects, there are costs to concurrency itself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Snapshot does not lock resources, allowing for an increase in the number of concurrent transactions while providing the same level of data consistency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3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3"/>
      <dgm:spPr/>
    </dgm:pt>
    <dgm:pt modelId="{429CABD1-4116-474B-81BF-735E2CA9DD00}" type="pres">
      <dgm:prSet presAssocID="{7E5AA53B-3EEE-4DE4-BB81-9044890C2946}" presName="dstNode" presStyleLbl="node1" presStyleIdx="0" presStyleCnt="3"/>
      <dgm:spPr/>
    </dgm:pt>
    <dgm:pt modelId="{58319267-C71E-43C9-94E1-827D0616C7A7}" type="pres">
      <dgm:prSet presAssocID="{6750AC01-D39D-4F3A-9DC8-2A211EE986A2}" presName="text_1" presStyleLbl="node1" presStyleIdx="0" presStyleCnt="3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3"/>
      <dgm:spPr/>
    </dgm:pt>
    <dgm:pt modelId="{95DE6538-27BD-44AF-A1A8-CA8F6B10FDD2}" type="pres">
      <dgm:prSet presAssocID="{0BEF68B8-1228-47BB-83B5-7B9CD1E3F84E}" presName="text_2" presStyleLbl="node1" presStyleIdx="1" presStyleCnt="3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3"/>
      <dgm:spPr/>
    </dgm:pt>
    <dgm:pt modelId="{E131CE4A-9776-44F4-BC03-867682E21374}" type="pres">
      <dgm:prSet presAssocID="{5605D28D-2CE6-4513-8566-952984E21E14}" presName="text_3" presStyleLbl="node1" presStyleIdx="2" presStyleCnt="3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3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496568" y="356393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No concurrency side effects for either method	</a:t>
          </a:r>
        </a:p>
      </dsp:txBody>
      <dsp:txXfrm>
        <a:off x="496568" y="356393"/>
        <a:ext cx="6310391" cy="712787"/>
      </dsp:txXfrm>
    </dsp:sp>
    <dsp:sp modelId="{07CB3071-D555-47DA-A36A-69EB91531FD8}">
      <dsp:nvSpPr>
        <dsp:cNvPr id="0" name=""/>
        <dsp:cNvSpPr/>
      </dsp:nvSpPr>
      <dsp:spPr>
        <a:xfrm>
          <a:off x="51076" y="267295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755666" y="1425575"/>
          <a:ext cx="6051292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Serialization requires locking of resources. Although there are no concurrency side effects, there are costs to concurrency itself</a:t>
          </a:r>
        </a:p>
      </dsp:txBody>
      <dsp:txXfrm>
        <a:off x="755666" y="1425575"/>
        <a:ext cx="6051292" cy="712787"/>
      </dsp:txXfrm>
    </dsp:sp>
    <dsp:sp modelId="{3F8116AC-FAC3-4E95-9865-93CCFEB191B9}">
      <dsp:nvSpPr>
        <dsp:cNvPr id="0" name=""/>
        <dsp:cNvSpPr/>
      </dsp:nvSpPr>
      <dsp:spPr>
        <a:xfrm>
          <a:off x="310174" y="1336476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496568" y="2494756"/>
          <a:ext cx="6310391" cy="712787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565775" tIns="35560" rIns="35560" bIns="35560" numCol="1" spcCol="1270" anchor="ctr" anchorCtr="0">
          <a:noAutofit/>
        </a:bodyPr>
        <a:lstStyle/>
        <a:p>
          <a:pPr marL="0" lvl="0" indent="0" algn="l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dirty="0"/>
            <a:t>Snapshot does not lock resources, allowing for an increase in the number of concurrent transactions while providing the same level of data consistency</a:t>
          </a:r>
        </a:p>
      </dsp:txBody>
      <dsp:txXfrm>
        <a:off x="496568" y="2494756"/>
        <a:ext cx="6310391" cy="712787"/>
      </dsp:txXfrm>
    </dsp:sp>
    <dsp:sp modelId="{A965097E-32F1-4AB8-8C4E-2814A7596B2F}">
      <dsp:nvSpPr>
        <dsp:cNvPr id="0" name=""/>
        <dsp:cNvSpPr/>
      </dsp:nvSpPr>
      <dsp:spPr>
        <a:xfrm>
          <a:off x="51076" y="2405658"/>
          <a:ext cx="890984" cy="890984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12/8/2022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jpeg>
</file>

<file path=ppt/media/image4.png>
</file>

<file path=ppt/media/image5.gif>
</file>

<file path=ppt/media/image6.png>
</file>

<file path=ppt/media/image7.jpeg>
</file>

<file path=ppt/media/image8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12/8/2022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595167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12/8/2022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will62794/snapshot-isolation-spec/blob/master/SnapshotIsolation.tla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Snapshot isolation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 fontScale="92500" lnSpcReduction="20000"/>
          </a:bodyPr>
          <a:lstStyle/>
          <a:p>
            <a:r>
              <a:rPr lang="en-US" dirty="0">
                <a:solidFill>
                  <a:srgbClr val="7CEBFF"/>
                </a:solidFill>
              </a:rPr>
              <a:t>Gerardo Avila</a:t>
            </a:r>
            <a:br>
              <a:rPr lang="en-US" dirty="0">
                <a:solidFill>
                  <a:srgbClr val="7CEBFF"/>
                </a:solidFill>
              </a:rPr>
            </a:br>
            <a:r>
              <a:rPr lang="en-US" dirty="0">
                <a:solidFill>
                  <a:srgbClr val="7CEBFF"/>
                </a:solidFill>
              </a:rPr>
              <a:t>COMP 335/488 – Formal Methods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A4B8C7-027B-85F8-78FE-B665582EB0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Snapshot Isolation?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D1197F-4E38-D82D-B71F-0DA5CCE2DB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 commonly used in SQL Servers</a:t>
            </a:r>
          </a:p>
          <a:p>
            <a:r>
              <a:rPr lang="en-US" dirty="0"/>
              <a:t>Eliminates all phantoms – dirty, non-repeatable, and phantom reads</a:t>
            </a:r>
          </a:p>
          <a:p>
            <a:r>
              <a:rPr lang="en-US" dirty="0"/>
              <a:t>Very similar to the Serializable Isolation</a:t>
            </a:r>
          </a:p>
          <a:p>
            <a:r>
              <a:rPr lang="en-US" dirty="0"/>
              <a:t>Like Serializable Isolation, Snapshot Isolation guarantees highest degree of isolation, but the methods to achieve this are different. </a:t>
            </a:r>
          </a:p>
        </p:txBody>
      </p:sp>
    </p:spTree>
    <p:extLst>
      <p:ext uri="{BB962C8B-B14F-4D97-AF65-F5344CB8AC3E}">
        <p14:creationId xmlns:p14="http://schemas.microsoft.com/office/powerpoint/2010/main" val="20038083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should we use Snapshot vs Serializable Isolation?</a:t>
            </a:r>
          </a:p>
        </p:txBody>
      </p:sp>
      <p:pic>
        <p:nvPicPr>
          <p:cNvPr id="11" name="Content Placeholder 4" descr="Charts">
            <a:extLst>
              <a:ext uri="{FF2B5EF4-FFF2-40B4-BE49-F238E27FC236}">
                <a16:creationId xmlns:a16="http://schemas.microsoft.com/office/drawing/2014/main" id="{47D9BE16-119C-43B2-9AE6-18C4A150C0EF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/>
        </p:blipFill>
        <p:spPr>
          <a:xfrm>
            <a:off x="581025" y="2231480"/>
            <a:ext cx="5422900" cy="3625353"/>
          </a:xfrm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5051D86-E90A-D645-66D2-7FAC05A527B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Snapshot isolation uses concurrency control to eliminate all phantoms. </a:t>
            </a:r>
          </a:p>
          <a:p>
            <a:r>
              <a:rPr lang="en-US" dirty="0"/>
              <a:t>Serializable isolation requires locking, whereas snapshot isolation uses row versioning.</a:t>
            </a:r>
          </a:p>
          <a:p>
            <a:pPr lvl="1"/>
            <a:r>
              <a:rPr lang="en-US" dirty="0"/>
              <a:t>In order to do this, snapshot isolation obtains the original version of a row (with the transaction sequence number) and stores it in </a:t>
            </a:r>
            <a:r>
              <a:rPr lang="en-US" dirty="0" err="1"/>
              <a:t>tempdb</a:t>
            </a:r>
            <a:r>
              <a:rPr lang="en-US" dirty="0"/>
              <a:t>, including the transaction in SI level access of the original data. </a:t>
            </a:r>
          </a:p>
        </p:txBody>
      </p:sp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51522927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638CC96A-92CD-1C10-D8E7-3B5D130015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14706" y="685849"/>
            <a:ext cx="6854248" cy="15124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C049A-16C3-0F3A-B902-4AC1A3A9A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of Serializable Isolation using SQL Server</a:t>
            </a:r>
          </a:p>
        </p:txBody>
      </p:sp>
      <p:pic>
        <p:nvPicPr>
          <p:cNvPr id="5" name="Content Placeholder 4" descr="Graphical user interface, text, application">
            <a:extLst>
              <a:ext uri="{FF2B5EF4-FFF2-40B4-BE49-F238E27FC236}">
                <a16:creationId xmlns:a16="http://schemas.microsoft.com/office/drawing/2014/main" id="{2BD148C7-CFDE-1F38-36D9-745D4DDC634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14694" y="2177890"/>
            <a:ext cx="7071919" cy="3977954"/>
          </a:xfrm>
        </p:spPr>
      </p:pic>
    </p:spTree>
    <p:extLst>
      <p:ext uri="{BB962C8B-B14F-4D97-AF65-F5344CB8AC3E}">
        <p14:creationId xmlns:p14="http://schemas.microsoft.com/office/powerpoint/2010/main" val="27593838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BC049A-16C3-0F3A-B902-4AC1A3A9A6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Example of Snapshot Isolation using SQL Server</a:t>
            </a:r>
          </a:p>
        </p:txBody>
      </p:sp>
      <p:pic>
        <p:nvPicPr>
          <p:cNvPr id="6" name="Snapshot Isolation Example">
            <a:hlinkClick r:id="" action="ppaction://media"/>
            <a:extLst>
              <a:ext uri="{FF2B5EF4-FFF2-40B4-BE49-F238E27FC236}">
                <a16:creationId xmlns:a16="http://schemas.microsoft.com/office/drawing/2014/main" id="{A18DC2E1-3926-0FD4-EB28-F00D77B06566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50562" y="1921162"/>
            <a:ext cx="8090875" cy="4345517"/>
          </a:xfrm>
        </p:spPr>
      </p:pic>
    </p:spTree>
    <p:extLst>
      <p:ext uri="{BB962C8B-B14F-4D97-AF65-F5344CB8AC3E}">
        <p14:creationId xmlns:p14="http://schemas.microsoft.com/office/powerpoint/2010/main" val="37841606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9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Time to view some </a:t>
            </a:r>
            <a:r>
              <a:rPr lang="en-US" dirty="0">
                <a:solidFill>
                  <a:schemeClr val="bg2"/>
                </a:solidFill>
                <a:hlinkClick r:id="rId3"/>
              </a:rPr>
              <a:t>GitHub</a:t>
            </a:r>
            <a:br>
              <a:rPr lang="en-US" dirty="0">
                <a:solidFill>
                  <a:schemeClr val="bg2"/>
                </a:solidFill>
              </a:rPr>
            </a:br>
            <a:br>
              <a:rPr lang="en-US" dirty="0">
                <a:solidFill>
                  <a:schemeClr val="bg2"/>
                </a:solidFill>
              </a:rPr>
            </a:br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12968" r="12968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6" name="Title 5">
            <a:extLst>
              <a:ext uri="{FF2B5EF4-FFF2-40B4-BE49-F238E27FC236}">
                <a16:creationId xmlns:a16="http://schemas.microsoft.com/office/drawing/2014/main" id="{3D60CBA9-BF8E-B948-2C73-3AA52DF12FF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45150" y="723899"/>
            <a:ext cx="3723936" cy="2354861"/>
          </a:xfrm>
        </p:spPr>
        <p:txBody>
          <a:bodyPr>
            <a:normAutofit/>
          </a:bodyPr>
          <a:lstStyle/>
          <a:p>
            <a:r>
              <a:rPr lang="en-US" dirty="0"/>
              <a:t>Snapshot Isolation Code Example in TLA</a:t>
            </a:r>
          </a:p>
        </p:txBody>
      </p:sp>
    </p:spTree>
    <p:extLst>
      <p:ext uri="{BB962C8B-B14F-4D97-AF65-F5344CB8AC3E}">
        <p14:creationId xmlns:p14="http://schemas.microsoft.com/office/powerpoint/2010/main" val="1681715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Reference Page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90E62CB9-2A34-42DC-EA35-151D8E04EA98}"/>
              </a:ext>
            </a:extLst>
          </p:cNvPr>
          <p:cNvSpPr txBox="1"/>
          <p:nvPr/>
        </p:nvSpPr>
        <p:spPr>
          <a:xfrm>
            <a:off x="620785" y="1631204"/>
            <a:ext cx="7155809" cy="3970318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400" dirty="0">
                <a:effectLst/>
              </a:rPr>
              <a:t>Booth, Adrian. “Designing Data Intensive Applications: Strong Isolation Using Serializability.” 	</a:t>
            </a:r>
            <a:r>
              <a:rPr lang="en-US" sz="1400" i="1" dirty="0">
                <a:effectLst/>
              </a:rPr>
              <a:t>Medium</a:t>
            </a:r>
            <a:r>
              <a:rPr lang="en-US" sz="1400" dirty="0">
                <a:effectLst/>
              </a:rPr>
              <a:t>, The Startup, 17 May 2020, https://medium.com/swlh/designing-data-intensive-	applications-strong-isolation-using-serializability-8f4994c0834.</a:t>
            </a:r>
          </a:p>
          <a:p>
            <a:r>
              <a:rPr lang="en-US" sz="1400" dirty="0">
                <a:effectLst/>
              </a:rPr>
              <a:t> </a:t>
            </a:r>
          </a:p>
          <a:p>
            <a:r>
              <a:rPr lang="en-US" sz="1400" dirty="0" err="1">
                <a:effectLst/>
              </a:rPr>
              <a:t>Gigoyan</a:t>
            </a:r>
            <a:r>
              <a:rPr lang="en-US" sz="1400" dirty="0">
                <a:effectLst/>
              </a:rPr>
              <a:t>, Sergey. “READ_COMMITTED_SNAPSHOT And SNAPSHOT_ISOLATION Levels in 	SQL Server.” </a:t>
            </a:r>
            <a:r>
              <a:rPr lang="en-US" sz="1400" i="1" dirty="0">
                <a:effectLst/>
              </a:rPr>
              <a:t>SQL Server Tips, Techniques and Articles</a:t>
            </a:r>
            <a:r>
              <a:rPr lang="en-US" sz="1400" dirty="0">
                <a:effectLst/>
              </a:rPr>
              <a:t>, </a:t>
            </a:r>
            <a:r>
              <a:rPr lang="en-US" sz="1400" dirty="0" err="1">
                <a:effectLst/>
              </a:rPr>
              <a:t>MSSQLTips</a:t>
            </a:r>
            <a:r>
              <a:rPr lang="en-US" sz="1400" dirty="0">
                <a:effectLst/>
              </a:rPr>
              <a:t>, 20 Aug. 2020, 	https://www.mssqltips.com/sqlservertip/6532/readcommittedsnapshot-and-	</a:t>
            </a:r>
            <a:r>
              <a:rPr lang="en-US" sz="1400" dirty="0" err="1">
                <a:effectLst/>
              </a:rPr>
              <a:t>snapshotisolation</a:t>
            </a:r>
            <a:r>
              <a:rPr lang="en-US" sz="1400" dirty="0">
                <a:effectLst/>
              </a:rPr>
              <a:t>-levels-in-</a:t>
            </a:r>
            <a:r>
              <a:rPr lang="en-US" sz="1400" dirty="0" err="1">
                <a:effectLst/>
              </a:rPr>
              <a:t>sql</a:t>
            </a:r>
            <a:r>
              <a:rPr lang="en-US" sz="1400" dirty="0">
                <a:effectLst/>
              </a:rPr>
              <a:t>-	server/#:~:text=SQL%20Server%20SNAPSHOT%20isolation%20level,achieving%20this%2	0are%20quite%20different. </a:t>
            </a:r>
          </a:p>
          <a:p>
            <a:endParaRPr lang="en-US" sz="1400" dirty="0">
              <a:effectLst/>
            </a:endParaRPr>
          </a:p>
          <a:p>
            <a:r>
              <a:rPr lang="en-US" sz="1400" dirty="0" err="1">
                <a:effectLst/>
              </a:rPr>
              <a:t>Kudvenkat</a:t>
            </a:r>
            <a:r>
              <a:rPr lang="en-US" sz="1400" dirty="0">
                <a:effectLst/>
              </a:rPr>
              <a:t>, director. </a:t>
            </a:r>
            <a:r>
              <a:rPr lang="en-US" sz="1400" i="1" dirty="0">
                <a:effectLst/>
              </a:rPr>
              <a:t>Snapshot Isolation Level in SQL Server</a:t>
            </a:r>
            <a:r>
              <a:rPr lang="en-US" sz="1400" dirty="0">
                <a:effectLst/>
              </a:rPr>
              <a:t>. </a:t>
            </a:r>
            <a:r>
              <a:rPr lang="en-US" sz="1400" i="1" dirty="0">
                <a:effectLst/>
              </a:rPr>
              <a:t>YouTube</a:t>
            </a:r>
            <a:r>
              <a:rPr lang="en-US" sz="1400" dirty="0">
                <a:effectLst/>
              </a:rPr>
              <a:t>, YouTube, 19 Aug. 2015, 	https://www.youtube.com/watch?v=9NVu17LjPSA. Accessed 8 Dec. 2022. </a:t>
            </a:r>
          </a:p>
          <a:p>
            <a:endParaRPr lang="en-US" sz="1400" dirty="0">
              <a:effectLst/>
            </a:endParaRPr>
          </a:p>
          <a:p>
            <a:r>
              <a:rPr lang="en-US" sz="1400" dirty="0">
                <a:effectLst/>
              </a:rPr>
              <a:t>will62794. “Snapshot-Isolation-Spec/</a:t>
            </a:r>
            <a:r>
              <a:rPr lang="en-US" sz="1400" dirty="0" err="1">
                <a:effectLst/>
              </a:rPr>
              <a:t>Snapshotisolation.tla</a:t>
            </a:r>
            <a:r>
              <a:rPr lang="en-US" sz="1400" dirty="0">
                <a:effectLst/>
              </a:rPr>
              <a:t> at Master · WILL62794/Snapshot-	Isolation-Spec.” </a:t>
            </a:r>
            <a:r>
              <a:rPr lang="en-US" sz="1400" i="1" dirty="0">
                <a:effectLst/>
              </a:rPr>
              <a:t>GitHub</a:t>
            </a:r>
            <a:r>
              <a:rPr lang="en-US" sz="1400" dirty="0">
                <a:effectLst/>
              </a:rPr>
              <a:t>, 28 Feb. 2018, https://github.com/will62794/snapshot-isolation-	spec/blob/master/SnapshotIsolation.tla. </a:t>
            </a:r>
          </a:p>
          <a:p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A1D6ED5A-9B8A-4433-BA99-139C56DB1BD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53</TotalTime>
  <Words>418</Words>
  <Application>Microsoft Office PowerPoint</Application>
  <PresentationFormat>Widescreen</PresentationFormat>
  <Paragraphs>31</Paragraphs>
  <Slides>8</Slides>
  <Notes>4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Calibri</vt:lpstr>
      <vt:lpstr>Gill Sans MT</vt:lpstr>
      <vt:lpstr>Wingdings 2</vt:lpstr>
      <vt:lpstr>Dividend</vt:lpstr>
      <vt:lpstr>Snapshot isolation</vt:lpstr>
      <vt:lpstr>What is Snapshot Isolation?</vt:lpstr>
      <vt:lpstr>Why should we use Snapshot vs Serializable Isolation?</vt:lpstr>
      <vt:lpstr>PowerPoint Presentation</vt:lpstr>
      <vt:lpstr>Example of Serializable Isolation using SQL Server</vt:lpstr>
      <vt:lpstr>Example of Snapshot Isolation using SQL Server</vt:lpstr>
      <vt:lpstr>Snapshot Isolation Code Example in TLA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Snapshot isolation</dc:title>
  <dc:creator>Gerardo Avila</dc:creator>
  <cp:lastModifiedBy>Gerardo Avila</cp:lastModifiedBy>
  <cp:revision>3</cp:revision>
  <dcterms:created xsi:type="dcterms:W3CDTF">2022-12-08T15:42:04Z</dcterms:created>
  <dcterms:modified xsi:type="dcterms:W3CDTF">2022-12-08T16:35:52Z</dcterms:modified>
</cp:coreProperties>
</file>